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1" r:id="rId2"/>
    <p:sldMasterId id="2147483735" r:id="rId3"/>
    <p:sldMasterId id="2147483776" r:id="rId4"/>
    <p:sldMasterId id="2147484167" r:id="rId5"/>
    <p:sldMasterId id="2147484179" r:id="rId6"/>
    <p:sldMasterId id="2147484191" r:id="rId7"/>
  </p:sldMasterIdLst>
  <p:notesMasterIdLst>
    <p:notesMasterId r:id="rId26"/>
  </p:notesMasterIdLst>
  <p:handoutMasterIdLst>
    <p:handoutMasterId r:id="rId27"/>
  </p:handoutMasterIdLst>
  <p:sldIdLst>
    <p:sldId id="501" r:id="rId8"/>
    <p:sldId id="502" r:id="rId9"/>
    <p:sldId id="503" r:id="rId10"/>
    <p:sldId id="504" r:id="rId11"/>
    <p:sldId id="505" r:id="rId12"/>
    <p:sldId id="506" r:id="rId13"/>
    <p:sldId id="508" r:id="rId14"/>
    <p:sldId id="518" r:id="rId15"/>
    <p:sldId id="519" r:id="rId16"/>
    <p:sldId id="520" r:id="rId17"/>
    <p:sldId id="521" r:id="rId18"/>
    <p:sldId id="522" r:id="rId19"/>
    <p:sldId id="523" r:id="rId20"/>
    <p:sldId id="524" r:id="rId21"/>
    <p:sldId id="528" r:id="rId22"/>
    <p:sldId id="530" r:id="rId23"/>
    <p:sldId id="539" r:id="rId24"/>
    <p:sldId id="540" r:id="rId25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DE1"/>
    <a:srgbClr val="DCE3E6"/>
    <a:srgbClr val="00B0F0"/>
    <a:srgbClr val="29C7FF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-96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F694753-6C1D-4FF5-8CA8-8853914FFC5D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D452BBE-AD8D-49CB-B432-DFF879623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22T14:59:17.433"/>
    </inkml:context>
    <inkml:brush xml:id="br0">
      <inkml:brushProperty name="width" value="0.06667" units="cm"/>
      <inkml:brushProperty name="height" value="0.06667" units="cm"/>
      <inkml:brushProperty name="color" value="#5B2D90"/>
      <inkml:brushProperty name="ignorePressure" value="1"/>
    </inkml:brush>
  </inkml:definitions>
  <inkml:trace contextRef="#ctx0" brushRef="#br0">1542 3340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22T14:59:25.718"/>
    </inkml:context>
    <inkml:brush xml:id="br0">
      <inkml:brushProperty name="width" value="0.06667" units="cm"/>
      <inkml:brushProperty name="height" value="0.06667" units="cm"/>
      <inkml:brushProperty name="color" value="#5B2D90"/>
      <inkml:brushProperty name="ignorePressure" value="1"/>
    </inkml:brush>
  </inkml:definitions>
  <inkml:trace contextRef="#ctx0" brushRef="#br0">904 208</inkml:trace>
  <inkml:trace contextRef="#ctx0" brushRef="#br0" timeOffset="319.9396">904 208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E86214B-366A-43DA-997B-1177B59FD2E3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C5F185B-32AD-458B-9C5B-287FE726D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5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462A-E0C2-41A0-AF99-9A5DA2997A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5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8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8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84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868" y="1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001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867" y="3429001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83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1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3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9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34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6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71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4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1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52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37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45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32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846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868" y="1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001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867" y="3429001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157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69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9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0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68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12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70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78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32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45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2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82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139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5360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868" y="1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001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867" y="3429001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1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21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23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4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5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02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08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12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6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55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72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69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69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86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41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84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60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60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36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058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101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904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079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25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899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06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452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575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331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9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24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95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427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138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063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153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57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B4C7C3-7690-4C05-A816-8B3FD2FE1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6ABC959-A0F0-41FC-8C6D-B84B5C173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1FEF9-C864-4B50-82DE-06D4176D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645E-A0EC-4A25-ADC9-61F0D68E4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0DBCAD-BEE9-4476-B141-FB02F2A8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4F5568-ACE5-4125-9211-FB8D4AA7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5B25-783E-4A9D-A051-D901A74CFA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0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B14AFC-5F97-40EE-8DB7-651D15C3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385438-1CEF-459F-88BA-3C2B50095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B26A54-7914-4273-AFC9-ECFA16D2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645E-A0EC-4A25-ADC9-61F0D68E4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D0D11F-0CC6-48FE-8253-B3F76543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A9ACFC-EE0F-4813-A7E4-138F2E11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5B25-783E-4A9D-A051-D901A74CFA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881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31AC91-3462-4E76-B58C-34BCCB3A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A9722C-FD0F-4FAC-B13A-30FAF60FB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057F54-A69F-4CB5-AD91-2338E640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645E-A0EC-4A25-ADC9-61F0D68E4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BA3576-BBDC-4B2A-83F4-69EA4E9D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3AE086-23C0-4226-BD77-53CB6FF2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5B25-783E-4A9D-A051-D901A74CFA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560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441350-482D-4A01-AE15-A3C9A3F6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1AB642-5840-4A3C-91D7-F58A3F855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72F03D-9304-46EB-B39F-09546A262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B02571-65D8-4984-9ED9-107CF439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645E-A0EC-4A25-ADC9-61F0D68E4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3EE900-5382-48ED-A141-619F92C9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28AC38-E3A3-42BF-B9DE-3AF924EC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5B25-783E-4A9D-A051-D901A74CFA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5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359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B2E39B-291A-46F5-8212-04707DF6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D7AF1A-4965-4EDF-B151-2F74509F2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CBCD59-B5CC-4BFA-908D-ED0D74480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B6413E5-BEEE-434A-B17D-68A85F46B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9BAB88E-B330-4E33-AA41-A044C248B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45BF1B-825C-436D-968E-E680E3EC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645E-A0EC-4A25-ADC9-61F0D68E4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EB41A96-1DE5-45F4-9B14-879787B0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B571DA2-A5E0-4E83-8F06-0E2C8347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5B25-783E-4A9D-A051-D901A74CFA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343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8D3D68-D7E5-4DAE-A6EC-3E9C7CEC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CA153FE-286A-4296-BE67-7C1D5D6D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645E-A0EC-4A25-ADC9-61F0D68E4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721F82-86C4-49FE-BB9C-82171EC6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5D8340-9A17-424A-BECF-D425A121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5B25-783E-4A9D-A051-D901A74CFA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002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F1C96FA-40D9-4BE1-8DA2-B8E94F3A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645E-A0EC-4A25-ADC9-61F0D68E4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3D94E0-1E68-4941-A453-10AB2308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E9B5A2-23B4-4407-A317-C2A455AD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5B25-783E-4A9D-A051-D901A74CFA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327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F5DBDE-76E0-43B2-839C-BDC2A047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AC150-B25B-4CCE-AD3E-DDD982FC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99CC74-E76F-4643-AE34-3C09741AD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FD836D-6B79-4D60-AD0D-2030737E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645E-A0EC-4A25-ADC9-61F0D68E4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5CC424-0FAF-496B-8BD3-0E0D737A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7B44FC-4922-4DD0-AF5C-46A8A28F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5B25-783E-4A9D-A051-D901A74CFA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874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18CC3A-504F-49E7-9C6A-9B678ED9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3E048DF-A65B-45F5-944F-6389480A8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D0B02B5-E6C5-4EDC-8F1C-DCB6CD105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BA42AD-2713-49B8-8DEE-19E8710C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645E-A0EC-4A25-ADC9-61F0D68E4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487301-258F-4AAA-ACE1-5D23D2FF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1ADB6C-7FBF-485D-9ABC-0B1B6855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5B25-783E-4A9D-A051-D901A74CFA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652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8B9120-0765-4C85-9D54-6D36B613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2C3D8D-63BF-4873-811B-A7E94F989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C8F605-DAC0-45D8-9C3F-C0EEE467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645E-A0EC-4A25-ADC9-61F0D68E4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36EF0A-3DA4-409A-828A-BACB4F16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623724-4C38-45D1-8A1F-E526D26A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5B25-783E-4A9D-A051-D901A74CFA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59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650FEDC-6C29-4606-85BB-4AF831464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81AC5B-A8FA-44D9-9018-CC17E42B6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BEC01D-7789-4F8F-A046-CCBA38DA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645E-A0EC-4A25-ADC9-61F0D68E4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45E238-2F43-43AF-9FD3-88FA5630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364FD2-04A7-4902-A384-C23185BB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5B25-783E-4A9D-A051-D901A74CFA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1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1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5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3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5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1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C5286AC-B09D-4DDC-9250-DA93C039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291131-6758-4F1B-8F34-94349C922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875133-8795-4304-AD88-BFB64F7B6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645E-A0EC-4A25-ADC9-61F0D68E4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C6759A-9AF4-4A2F-87DA-26B8A7623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38DA51-85C1-47A4-9029-6ACB5E17C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35B25-783E-4A9D-A051-D901A74CFA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1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010.png"/><Relationship Id="rId5" Type="http://schemas.openxmlformats.org/officeDocument/2006/relationships/customXml" Target="../ink/ink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2" y="156433"/>
            <a:ext cx="1177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夢想與目標規劃</a:t>
            </a:r>
            <a:endParaRPr lang="en-US" sz="36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390637" y="1705574"/>
            <a:ext cx="637471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</a:rPr>
              <a:t>Nora Siu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173" y="802765"/>
            <a:ext cx="11778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ea typeface="Apple LiGothic" pitchFamily="2" charset="-120"/>
              </a:rPr>
              <a:t>Dreams and Goal Setting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5449490"/>
            <a:ext cx="9818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本簡報中提到的收入等級純屬舉例說明，無意代表美安香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港超連鎖™店主的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一般收入，也無意表示任何超連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主皆可賺取同等收入。美安香港超連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主的成功與否，取決於其在發展事業時的努力、才能與投入程度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。</a:t>
            </a:r>
            <a:endParaRPr lang="en-US" altLang="zh-TW" sz="1000" dirty="0" smtClean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  <a:p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The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income levels mentioned in the following presentation are for illustration purposes only. They are not intended to represent the income of a typical Market Hong Kong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,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nor 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are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they intended to represent that any given Independent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will earn income in that amount. The success of any Market Hong Kong Independent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will depend upon the amount of hard work, talent, and dedication which he or she devotes to building his or her Market Hong Kong Business.</a:t>
            </a:r>
            <a:endParaRPr lang="en-US" sz="1000" dirty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3537" r="3311" b="3829"/>
          <a:stretch/>
        </p:blipFill>
        <p:spPr bwMode="auto">
          <a:xfrm>
            <a:off x="10274718" y="5449490"/>
            <a:ext cx="981276" cy="98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13412" y="2631868"/>
            <a:ext cx="766354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高級顧問經理</a:t>
            </a:r>
            <a:r>
              <a:rPr lang="zh-TW" altLang="en-US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級</a:t>
            </a:r>
            <a:endParaRPr lang="en-US" altLang="zh-TW" sz="36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iti TC Light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altLang="zh-TW" sz="3600" dirty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</a:rPr>
              <a:t>Director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847858" y="4132382"/>
            <a:ext cx="5496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四個佣金週期共賺取</a:t>
            </a:r>
            <a:r>
              <a:rPr lang="en-US" altLang="zh-TW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HK$138,000</a:t>
            </a: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HK$138,000 in 4 Commission weeks</a:t>
            </a:r>
          </a:p>
        </p:txBody>
      </p:sp>
      <p:pic>
        <p:nvPicPr>
          <p:cNvPr id="3075" name="Picture 3" descr="M:\Events\Convention\Leadership School\LS2017\Speakers Photo\NoraSI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t="32253" r="35127" b="28138"/>
          <a:stretch/>
        </p:blipFill>
        <p:spPr bwMode="auto">
          <a:xfrm>
            <a:off x="1344248" y="1444317"/>
            <a:ext cx="2787914" cy="33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71113" y="1915614"/>
            <a:ext cx="11542816" cy="4510402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151" name="Picture 7" descr="T:\Field Training\Field Training\North America\NA_ENGLISH\B5 update\images\Base-10-BD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29" y="2369636"/>
            <a:ext cx="9705077" cy="418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:\Field Training\Field Training\North America\NA_ENGLISH\B5 update\images\Base-10-B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27" y="3788704"/>
            <a:ext cx="9303586" cy="218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81242"/>
            <a:ext cx="12192000" cy="1015507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1"/>
            </a:solidFill>
          </a:ln>
        </p:spPr>
        <p:txBody>
          <a:bodyPr wrap="square" lIns="91284" tIns="45643" rIns="91284" bIns="45643">
            <a:spAutoFit/>
          </a:bodyPr>
          <a:lstStyle/>
          <a:p>
            <a:pPr algn="ctr" defTabSz="912838"/>
            <a:r>
              <a:rPr lang="en-US" sz="4000" cap="all" dirty="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sz="4000" b="1" cap="all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2.  </a:t>
            </a:r>
            <a:r>
              <a:rPr lang="zh-TW" altLang="en-US" sz="4000" b="1" u="sng" cap="all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基本十顧客，七人強</a:t>
            </a:r>
            <a:endParaRPr lang="en-US" altLang="zh-TW" sz="4000" b="1" u="sng" cap="all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2838"/>
            <a:r>
              <a:rPr lang="en-US" altLang="zh-CN" sz="2000" b="1" cap="all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7</a:t>
            </a:r>
            <a:r>
              <a:rPr lang="zh-TW" altLang="en-US" sz="2000" b="1" cap="all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位</a:t>
            </a:r>
            <a:r>
              <a:rPr lang="zh-CN" altLang="en-US" sz="2000" b="1" cap="all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超連鎖店主，每人有</a:t>
            </a:r>
            <a:r>
              <a:rPr lang="en-US" sz="2000" b="1" cap="all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10</a:t>
            </a:r>
            <a:r>
              <a:rPr lang="zh-CN" altLang="en-US" sz="2000" b="1" cap="all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位</a:t>
            </a:r>
            <a:r>
              <a:rPr lang="zh-TW" altLang="en-US" sz="2000" b="1" cap="all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優惠顧客</a:t>
            </a:r>
            <a:endParaRPr lang="en-US" sz="2000" b="1" cap="all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720" y="1421960"/>
            <a:ext cx="11311603" cy="707731"/>
          </a:xfrm>
          <a:prstGeom prst="rect">
            <a:avLst/>
          </a:prstGeom>
        </p:spPr>
        <p:txBody>
          <a:bodyPr wrap="square" lIns="91284" tIns="45643" rIns="91284" bIns="45643">
            <a:spAutoFit/>
          </a:bodyPr>
          <a:lstStyle/>
          <a:p>
            <a:pPr algn="ctr" defTabSz="912838"/>
            <a:r>
              <a:rPr lang="zh-TW" alt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每位</a:t>
            </a:r>
            <a:r>
              <a:rPr lang="zh-CN" alt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超連鎖店主</a:t>
            </a:r>
            <a:r>
              <a:rPr lang="zh-TW" alt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每月可產生</a:t>
            </a: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500 BV</a:t>
            </a:r>
          </a:p>
          <a:p>
            <a:pPr algn="ctr" defTabSz="912838"/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 Box 230"/>
          <p:cNvSpPr txBox="1">
            <a:spLocks noChangeArrowheads="1"/>
          </p:cNvSpPr>
          <p:nvPr/>
        </p:nvSpPr>
        <p:spPr bwMode="auto">
          <a:xfrm>
            <a:off x="4770947" y="3886200"/>
            <a:ext cx="2645859" cy="5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84" tIns="45643" rIns="91284" bIns="45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2838"/>
            <a:r>
              <a:rPr lang="en-US" sz="1900" b="1" dirty="0">
                <a:solidFill>
                  <a:prstClr val="white"/>
                </a:solidFill>
                <a:latin typeface="Calibri"/>
                <a:cs typeface="Arial" charset="0"/>
              </a:rPr>
              <a:t>500 BV</a:t>
            </a:r>
            <a:br>
              <a:rPr lang="en-US" sz="1900" b="1" dirty="0">
                <a:solidFill>
                  <a:prstClr val="white"/>
                </a:solidFill>
                <a:latin typeface="Calibri"/>
                <a:cs typeface="Arial" charset="0"/>
              </a:rPr>
            </a:br>
            <a:endParaRPr lang="en-US" sz="11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57114" y="3085045"/>
            <a:ext cx="8076700" cy="344051"/>
            <a:chOff x="2651114" y="3084968"/>
            <a:chExt cx="8076699" cy="344048"/>
          </a:xfrm>
        </p:grpSpPr>
        <p:sp>
          <p:nvSpPr>
            <p:cNvPr id="14" name="Text Box 237"/>
            <p:cNvSpPr txBox="1">
              <a:spLocks noChangeArrowheads="1"/>
            </p:cNvSpPr>
            <p:nvPr/>
          </p:nvSpPr>
          <p:spPr bwMode="auto">
            <a:xfrm>
              <a:off x="8746613" y="3090465"/>
              <a:ext cx="1981200" cy="33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2838">
                <a:spcBef>
                  <a:spcPct val="50000"/>
                </a:spcBef>
              </a:pPr>
              <a:r>
                <a:rPr lang="en-US" sz="1600" b="1" dirty="0">
                  <a:solidFill>
                    <a:prstClr val="white"/>
                  </a:solidFill>
                  <a:latin typeface="Calibri"/>
                  <a:cs typeface="Arial" charset="0"/>
                </a:rPr>
                <a:t>1500 BV</a:t>
              </a:r>
            </a:p>
          </p:txBody>
        </p:sp>
        <p:sp>
          <p:nvSpPr>
            <p:cNvPr id="15" name="Text Box 239"/>
            <p:cNvSpPr txBox="1">
              <a:spLocks noChangeArrowheads="1"/>
            </p:cNvSpPr>
            <p:nvPr/>
          </p:nvSpPr>
          <p:spPr bwMode="auto">
            <a:xfrm>
              <a:off x="2651114" y="3084968"/>
              <a:ext cx="2257169" cy="33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912838">
                <a:spcBef>
                  <a:spcPct val="50000"/>
                </a:spcBef>
              </a:pPr>
              <a:r>
                <a:rPr lang="en-US" sz="1600" b="1" dirty="0">
                  <a:solidFill>
                    <a:prstClr val="white"/>
                  </a:solidFill>
                  <a:latin typeface="Calibri"/>
                  <a:cs typeface="Arial" charset="0"/>
                </a:rPr>
                <a:t>1500 BV </a:t>
              </a:r>
            </a:p>
          </p:txBody>
        </p:sp>
      </p:grpSp>
      <p:sp>
        <p:nvSpPr>
          <p:cNvPr id="16" name="Text Box 231"/>
          <p:cNvSpPr txBox="1">
            <a:spLocks noChangeArrowheads="1"/>
          </p:cNvSpPr>
          <p:nvPr/>
        </p:nvSpPr>
        <p:spPr bwMode="auto">
          <a:xfrm>
            <a:off x="1658226" y="5997496"/>
            <a:ext cx="857838" cy="3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84" tIns="45643" rIns="91284" bIns="45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38"/>
            <a:r>
              <a:rPr lang="en-US" sz="1500" b="1" dirty="0">
                <a:solidFill>
                  <a:prstClr val="white"/>
                </a:solidFill>
                <a:latin typeface="Calibri"/>
                <a:cs typeface="Arial" charset="0"/>
              </a:rPr>
              <a:t>500 BV</a:t>
            </a:r>
          </a:p>
        </p:txBody>
      </p:sp>
      <p:sp>
        <p:nvSpPr>
          <p:cNvPr id="17" name="Text Box 231"/>
          <p:cNvSpPr txBox="1">
            <a:spLocks noChangeArrowheads="1"/>
          </p:cNvSpPr>
          <p:nvPr/>
        </p:nvSpPr>
        <p:spPr bwMode="auto">
          <a:xfrm>
            <a:off x="9798500" y="5972310"/>
            <a:ext cx="738926" cy="3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4" tIns="45643" rIns="91284" bIns="45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38"/>
            <a:r>
              <a:rPr lang="en-US" sz="1500" b="1" dirty="0">
                <a:solidFill>
                  <a:prstClr val="white"/>
                </a:solidFill>
                <a:latin typeface="Calibri"/>
                <a:cs typeface="Arial" charset="0"/>
              </a:rPr>
              <a:t>500 BV</a:t>
            </a:r>
          </a:p>
        </p:txBody>
      </p:sp>
      <p:sp>
        <p:nvSpPr>
          <p:cNvPr id="18" name="Text Box 231"/>
          <p:cNvSpPr txBox="1">
            <a:spLocks noChangeArrowheads="1"/>
          </p:cNvSpPr>
          <p:nvPr/>
        </p:nvSpPr>
        <p:spPr bwMode="auto">
          <a:xfrm>
            <a:off x="7091514" y="5987150"/>
            <a:ext cx="738926" cy="3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4" tIns="45643" rIns="91284" bIns="45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38"/>
            <a:r>
              <a:rPr lang="en-US" sz="1500" b="1" dirty="0">
                <a:solidFill>
                  <a:prstClr val="white"/>
                </a:solidFill>
                <a:latin typeface="Calibri"/>
                <a:cs typeface="Arial" charset="0"/>
              </a:rPr>
              <a:t>500 BV</a:t>
            </a:r>
          </a:p>
        </p:txBody>
      </p:sp>
      <p:sp>
        <p:nvSpPr>
          <p:cNvPr id="19" name="Text Box 231"/>
          <p:cNvSpPr txBox="1">
            <a:spLocks noChangeArrowheads="1"/>
          </p:cNvSpPr>
          <p:nvPr/>
        </p:nvSpPr>
        <p:spPr bwMode="auto">
          <a:xfrm>
            <a:off x="4288312" y="5964413"/>
            <a:ext cx="738926" cy="3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4" tIns="45643" rIns="91284" bIns="45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38"/>
            <a:r>
              <a:rPr lang="en-US" sz="1500" b="1" dirty="0">
                <a:solidFill>
                  <a:prstClr val="white"/>
                </a:solidFill>
                <a:latin typeface="Calibri"/>
                <a:cs typeface="Arial" charset="0"/>
              </a:rPr>
              <a:t>500 BV</a:t>
            </a:r>
          </a:p>
        </p:txBody>
      </p:sp>
      <p:sp>
        <p:nvSpPr>
          <p:cNvPr id="20" name="Text Box 231"/>
          <p:cNvSpPr txBox="1">
            <a:spLocks noChangeArrowheads="1"/>
          </p:cNvSpPr>
          <p:nvPr/>
        </p:nvSpPr>
        <p:spPr bwMode="auto">
          <a:xfrm>
            <a:off x="8482619" y="4989828"/>
            <a:ext cx="738926" cy="3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4" tIns="45643" rIns="91284" bIns="45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38"/>
            <a:r>
              <a:rPr lang="en-US" sz="1500" b="1" dirty="0">
                <a:solidFill>
                  <a:prstClr val="white"/>
                </a:solidFill>
                <a:latin typeface="Calibri"/>
                <a:cs typeface="Arial" charset="0"/>
              </a:rPr>
              <a:t>500 BV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7630" y="3581400"/>
            <a:ext cx="1164328" cy="322957"/>
          </a:xfrm>
          <a:prstGeom prst="rect">
            <a:avLst/>
          </a:prstGeom>
          <a:noFill/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>
                <a:solidFill>
                  <a:prstClr val="white"/>
                </a:solidFill>
              </a:rPr>
              <a:t>5</a:t>
            </a:r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位優惠顧客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12038" y="3557908"/>
            <a:ext cx="1202801" cy="322957"/>
          </a:xfrm>
          <a:prstGeom prst="rect">
            <a:avLst/>
          </a:prstGeom>
          <a:noFill/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300" b="1" dirty="0">
                <a:solidFill>
                  <a:prstClr val="white"/>
                </a:solidFill>
              </a:rPr>
              <a:t>5</a:t>
            </a:r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位優惠顧客</a:t>
            </a:r>
            <a:endParaRPr lang="en-US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7929" y="4769839"/>
            <a:ext cx="1151504" cy="322957"/>
          </a:xfrm>
          <a:prstGeom prst="rect">
            <a:avLst/>
          </a:prstGeom>
          <a:noFill/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100" b="1" dirty="0">
                <a:solidFill>
                  <a:prstClr val="white"/>
                </a:solidFill>
              </a:rPr>
              <a:t>5</a:t>
            </a:r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位優惠顧客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90505" y="4800605"/>
            <a:ext cx="1183564" cy="322957"/>
          </a:xfrm>
          <a:prstGeom prst="rect">
            <a:avLst/>
          </a:prstGeom>
          <a:noFill/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100" b="1" dirty="0">
                <a:solidFill>
                  <a:prstClr val="white"/>
                </a:solidFill>
              </a:rPr>
              <a:t>5</a:t>
            </a:r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位優惠顧客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4709" y="4802873"/>
            <a:ext cx="1243890" cy="322957"/>
          </a:xfrm>
          <a:prstGeom prst="rect">
            <a:avLst/>
          </a:prstGeom>
          <a:noFill/>
        </p:spPr>
        <p:txBody>
          <a:bodyPr wrap="square" lIns="121715" tIns="60857" rIns="121715" bIns="60857" rtlCol="0">
            <a:spAutoFit/>
          </a:bodyPr>
          <a:lstStyle/>
          <a:p>
            <a:pPr defTabSz="1217119"/>
            <a:r>
              <a:rPr lang="en-US" sz="1100" b="1" dirty="0">
                <a:solidFill>
                  <a:prstClr val="white"/>
                </a:solidFill>
              </a:rPr>
              <a:t>5</a:t>
            </a:r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位優惠顧客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78333" y="4800605"/>
            <a:ext cx="1183564" cy="322957"/>
          </a:xfrm>
          <a:prstGeom prst="rect">
            <a:avLst/>
          </a:prstGeom>
          <a:noFill/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100" b="1" dirty="0">
                <a:solidFill>
                  <a:prstClr val="white"/>
                </a:solidFill>
              </a:rPr>
              <a:t>5</a:t>
            </a:r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位優惠顧客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3331" y="5458317"/>
            <a:ext cx="620365" cy="723067"/>
          </a:xfrm>
          <a:prstGeom prst="rect">
            <a:avLst/>
          </a:prstGeom>
        </p:spPr>
        <p:txBody>
          <a:bodyPr wrap="square" lIns="121715" tIns="60857" rIns="121715" bIns="60857" rtlCol="0">
            <a:spAutoFit/>
          </a:bodyPr>
          <a:lstStyle/>
          <a:p>
            <a:pPr defTabSz="1217119"/>
            <a:r>
              <a:rPr lang="en-US" sz="1100" b="1" dirty="0">
                <a:solidFill>
                  <a:prstClr val="white"/>
                </a:solidFill>
              </a:rPr>
              <a:t>5</a:t>
            </a:r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位優惠顧客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95720" y="5465842"/>
            <a:ext cx="579956" cy="723067"/>
          </a:xfrm>
          <a:prstGeom prst="rect">
            <a:avLst/>
          </a:prstGeom>
        </p:spPr>
        <p:txBody>
          <a:bodyPr wrap="square" lIns="121715" tIns="60857" rIns="121715" bIns="60857" rtlCol="0">
            <a:spAutoFit/>
          </a:bodyPr>
          <a:lstStyle/>
          <a:p>
            <a:pPr defTabSz="1217119"/>
            <a:r>
              <a:rPr lang="en-US" sz="1100" b="1" dirty="0">
                <a:solidFill>
                  <a:prstClr val="white"/>
                </a:solidFill>
              </a:rPr>
              <a:t>5</a:t>
            </a:r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位優惠顧客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305" y="5465842"/>
            <a:ext cx="579232" cy="723067"/>
          </a:xfrm>
          <a:prstGeom prst="rect">
            <a:avLst/>
          </a:prstGeom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100" b="1" dirty="0">
                <a:solidFill>
                  <a:prstClr val="white"/>
                </a:solidFill>
              </a:rPr>
              <a:t>5</a:t>
            </a:r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</a:t>
            </a:r>
            <a:endParaRPr lang="en-US" altLang="zh-CN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defTabSz="1217119"/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優惠</a:t>
            </a:r>
            <a:endParaRPr lang="en-US" altLang="zh-CN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defTabSz="1217119"/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顧客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35400" y="5458316"/>
            <a:ext cx="579232" cy="723067"/>
          </a:xfrm>
          <a:prstGeom prst="rect">
            <a:avLst/>
          </a:prstGeom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100" b="1" dirty="0">
                <a:solidFill>
                  <a:prstClr val="white"/>
                </a:solidFill>
              </a:rPr>
              <a:t>5</a:t>
            </a:r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</a:t>
            </a:r>
            <a:endParaRPr lang="en-US" altLang="zh-CN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defTabSz="1217119"/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優惠</a:t>
            </a:r>
            <a:endParaRPr lang="en-US" altLang="zh-CN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defTabSz="1217119"/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顧客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52082" y="5480011"/>
            <a:ext cx="579232" cy="723067"/>
          </a:xfrm>
          <a:prstGeom prst="rect">
            <a:avLst/>
          </a:prstGeom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100" b="1" dirty="0">
                <a:solidFill>
                  <a:prstClr val="white"/>
                </a:solidFill>
              </a:rPr>
              <a:t>5</a:t>
            </a:r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</a:t>
            </a:r>
            <a:endParaRPr lang="en-US" altLang="zh-CN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defTabSz="1217119"/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優惠</a:t>
            </a:r>
            <a:endParaRPr lang="en-US" altLang="zh-CN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defTabSz="1217119"/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顧客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74924" y="5480011"/>
            <a:ext cx="579232" cy="723067"/>
          </a:xfrm>
          <a:prstGeom prst="rect">
            <a:avLst/>
          </a:prstGeom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100" b="1" dirty="0">
                <a:solidFill>
                  <a:prstClr val="white"/>
                </a:solidFill>
              </a:rPr>
              <a:t>5</a:t>
            </a:r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</a:t>
            </a:r>
            <a:endParaRPr lang="en-US" altLang="zh-CN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defTabSz="1217119"/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優惠</a:t>
            </a:r>
            <a:endParaRPr lang="en-US" altLang="zh-CN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defTabSz="1217119"/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顧客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85368" y="5465841"/>
            <a:ext cx="579232" cy="723067"/>
          </a:xfrm>
          <a:prstGeom prst="rect">
            <a:avLst/>
          </a:prstGeom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100" b="1" dirty="0">
                <a:solidFill>
                  <a:prstClr val="white"/>
                </a:solidFill>
              </a:rPr>
              <a:t>5</a:t>
            </a:r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</a:t>
            </a:r>
            <a:endParaRPr lang="en-US" altLang="zh-CN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defTabSz="1217119"/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優惠</a:t>
            </a:r>
            <a:endParaRPr lang="en-US" altLang="zh-CN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defTabSz="1217119"/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顧客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2220" y="5465842"/>
            <a:ext cx="579232" cy="723067"/>
          </a:xfrm>
          <a:prstGeom prst="rect">
            <a:avLst/>
          </a:prstGeom>
        </p:spPr>
        <p:txBody>
          <a:bodyPr wrap="none" lIns="121715" tIns="60857" rIns="121715" bIns="60857" rtlCol="0">
            <a:spAutoFit/>
          </a:bodyPr>
          <a:lstStyle/>
          <a:p>
            <a:pPr defTabSz="1217119"/>
            <a:r>
              <a:rPr lang="en-US" sz="1100" b="1" dirty="0">
                <a:solidFill>
                  <a:prstClr val="white"/>
                </a:solidFill>
              </a:rPr>
              <a:t>5</a:t>
            </a:r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</a:t>
            </a:r>
            <a:endParaRPr lang="en-US" altLang="zh-CN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defTabSz="1217119"/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優惠</a:t>
            </a:r>
            <a:endParaRPr lang="en-US" altLang="zh-CN" sz="13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defTabSz="1217119"/>
            <a:r>
              <a:rPr lang="zh-CN" altLang="en-US" sz="13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顧客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59636" y="6528256"/>
            <a:ext cx="2326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此投影片上</a:t>
            </a:r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BV</a:t>
            </a:r>
            <a:r>
              <a:rPr lang="zh-CN" altLang="en-US" sz="900" dirty="0"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及</a:t>
            </a:r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IBV</a:t>
            </a:r>
            <a:r>
              <a:rPr lang="zh-CN" altLang="en-US" sz="900" dirty="0"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庫顯示週期業績累積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6CAF716-4251-441B-AAC3-0A7FA0CBC181}"/>
              </a:ext>
            </a:extLst>
          </p:cNvPr>
          <p:cNvSpPr/>
          <p:nvPr/>
        </p:nvSpPr>
        <p:spPr>
          <a:xfrm>
            <a:off x="486720" y="2054890"/>
            <a:ext cx="11147092" cy="42298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73C72CF-5F70-4504-911F-71524D018A6F}"/>
              </a:ext>
            </a:extLst>
          </p:cNvPr>
          <p:cNvSpPr/>
          <p:nvPr/>
        </p:nvSpPr>
        <p:spPr>
          <a:xfrm>
            <a:off x="5618602" y="3880865"/>
            <a:ext cx="936107" cy="3496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0139D60-827C-48FB-873B-9224CD48397B}"/>
              </a:ext>
            </a:extLst>
          </p:cNvPr>
          <p:cNvSpPr/>
          <p:nvPr/>
        </p:nvSpPr>
        <p:spPr>
          <a:xfrm>
            <a:off x="1603141" y="6051481"/>
            <a:ext cx="884865" cy="1986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8" name="Text Box 231">
            <a:extLst>
              <a:ext uri="{FF2B5EF4-FFF2-40B4-BE49-F238E27FC236}">
                <a16:creationId xmlns="" xmlns:a16="http://schemas.microsoft.com/office/drawing/2014/main" id="{F7419A65-A03D-4224-A4AD-9F28082B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837" y="5050862"/>
            <a:ext cx="738926" cy="3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4" tIns="45643" rIns="91284" bIns="45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38"/>
            <a:r>
              <a:rPr lang="en-US" sz="1500" b="1" dirty="0">
                <a:solidFill>
                  <a:prstClr val="white"/>
                </a:solidFill>
                <a:latin typeface="Calibri"/>
                <a:cs typeface="Arial" charset="0"/>
              </a:rPr>
              <a:t>500 BV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AA921C9-43D8-46E1-98BD-5554A97EB848}"/>
              </a:ext>
            </a:extLst>
          </p:cNvPr>
          <p:cNvSpPr/>
          <p:nvPr/>
        </p:nvSpPr>
        <p:spPr>
          <a:xfrm>
            <a:off x="2881175" y="5123562"/>
            <a:ext cx="852542" cy="168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C1552DB8-15F3-43E4-97D4-9C370D6B578F}"/>
              </a:ext>
            </a:extLst>
          </p:cNvPr>
          <p:cNvSpPr/>
          <p:nvPr/>
        </p:nvSpPr>
        <p:spPr>
          <a:xfrm>
            <a:off x="4204160" y="6019810"/>
            <a:ext cx="955424" cy="2324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DF64EF7-1992-4590-9190-BAA9E9510CAF}"/>
              </a:ext>
            </a:extLst>
          </p:cNvPr>
          <p:cNvSpPr/>
          <p:nvPr/>
        </p:nvSpPr>
        <p:spPr>
          <a:xfrm>
            <a:off x="8513174" y="5034797"/>
            <a:ext cx="738926" cy="2293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4E39C41-AD32-4E96-B409-664652317908}"/>
              </a:ext>
            </a:extLst>
          </p:cNvPr>
          <p:cNvSpPr/>
          <p:nvPr/>
        </p:nvSpPr>
        <p:spPr>
          <a:xfrm>
            <a:off x="7028040" y="6029447"/>
            <a:ext cx="802400" cy="2228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8B7217C4-A582-4BF3-A7E8-D44A9DAA4AD2}"/>
              </a:ext>
            </a:extLst>
          </p:cNvPr>
          <p:cNvSpPr/>
          <p:nvPr/>
        </p:nvSpPr>
        <p:spPr>
          <a:xfrm>
            <a:off x="9798500" y="6029447"/>
            <a:ext cx="796165" cy="264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AF96539-0175-4523-A890-D17A6DC1C678}"/>
              </a:ext>
            </a:extLst>
          </p:cNvPr>
          <p:cNvSpPr/>
          <p:nvPr/>
        </p:nvSpPr>
        <p:spPr>
          <a:xfrm>
            <a:off x="9354997" y="788996"/>
            <a:ext cx="2099159" cy="12659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500 BV x 7 = 3500 BV</a:t>
            </a:r>
          </a:p>
        </p:txBody>
      </p:sp>
    </p:spTree>
    <p:extLst>
      <p:ext uri="{BB962C8B-B14F-4D97-AF65-F5344CB8AC3E}">
        <p14:creationId xmlns:p14="http://schemas.microsoft.com/office/powerpoint/2010/main" val="1035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F50993-5A43-497A-8255-D152D19B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3" y="196009"/>
            <a:ext cx="10737273" cy="6542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BC60BF-F44F-477D-8C21-2258AC306CEE}"/>
              </a:ext>
            </a:extLst>
          </p:cNvPr>
          <p:cNvSpPr txBox="1"/>
          <p:nvPr/>
        </p:nvSpPr>
        <p:spPr>
          <a:xfrm>
            <a:off x="884383" y="626533"/>
            <a:ext cx="1073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u="sng" dirty="0">
                <a:solidFill>
                  <a:prstClr val="black"/>
                </a:solidFill>
              </a:rPr>
              <a:t>以一個</a:t>
            </a:r>
            <a:r>
              <a:rPr lang="en-US" altLang="zh-TW" sz="3600" u="sng" dirty="0">
                <a:solidFill>
                  <a:prstClr val="black"/>
                </a:solidFill>
              </a:rPr>
              <a:t>BDC </a:t>
            </a:r>
            <a:r>
              <a:rPr lang="zh-TW" altLang="en-US" sz="3600" u="sng" dirty="0">
                <a:solidFill>
                  <a:prstClr val="black"/>
                </a:solidFill>
              </a:rPr>
              <a:t>為基礎  </a:t>
            </a:r>
            <a:r>
              <a:rPr lang="en-US" altLang="zh-TW" sz="3600" u="sng" dirty="0">
                <a:solidFill>
                  <a:prstClr val="black"/>
                </a:solidFill>
              </a:rPr>
              <a:t>-  HK$57,500/4 </a:t>
            </a:r>
            <a:r>
              <a:rPr lang="zh-TW" altLang="en-US" sz="3600" u="sng" dirty="0">
                <a:solidFill>
                  <a:prstClr val="black"/>
                </a:solidFill>
              </a:rPr>
              <a:t>周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50A90D12-3AF3-4C7E-8290-C1EB867615C3}"/>
              </a:ext>
            </a:extLst>
          </p:cNvPr>
          <p:cNvCxnSpPr/>
          <p:nvPr/>
        </p:nvCxnSpPr>
        <p:spPr>
          <a:xfrm>
            <a:off x="5976851" y="2049628"/>
            <a:ext cx="3291840" cy="38995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70346C29-1884-4E4E-BAA3-D2E79E2F3C9F}"/>
              </a:ext>
            </a:extLst>
          </p:cNvPr>
          <p:cNvCxnSpPr>
            <a:cxnSpLocks/>
          </p:cNvCxnSpPr>
          <p:nvPr/>
        </p:nvCxnSpPr>
        <p:spPr>
          <a:xfrm flipH="1">
            <a:off x="2463801" y="2023999"/>
            <a:ext cx="3089101" cy="40974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5FA1275-F45F-4D64-ACA9-B269963A3640}"/>
              </a:ext>
            </a:extLst>
          </p:cNvPr>
          <p:cNvSpPr/>
          <p:nvPr/>
        </p:nvSpPr>
        <p:spPr>
          <a:xfrm>
            <a:off x="5020734" y="1508224"/>
            <a:ext cx="1473200" cy="541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BDC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7F36CA-C06D-4DCF-A5E7-BAEC120D8972}"/>
              </a:ext>
            </a:extLst>
          </p:cNvPr>
          <p:cNvSpPr/>
          <p:nvPr/>
        </p:nvSpPr>
        <p:spPr>
          <a:xfrm>
            <a:off x="4182844" y="2314725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8F0F368-A0AE-4D9D-B014-287F2FEFA3CC}"/>
              </a:ext>
            </a:extLst>
          </p:cNvPr>
          <p:cNvSpPr/>
          <p:nvPr/>
        </p:nvSpPr>
        <p:spPr>
          <a:xfrm>
            <a:off x="3634962" y="3090797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09453C-13EC-4765-B136-E21B24631C3A}"/>
              </a:ext>
            </a:extLst>
          </p:cNvPr>
          <p:cNvSpPr/>
          <p:nvPr/>
        </p:nvSpPr>
        <p:spPr>
          <a:xfrm>
            <a:off x="3116048" y="3858284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B3E1316-9908-4CA8-BC72-9651932AEB3D}"/>
              </a:ext>
            </a:extLst>
          </p:cNvPr>
          <p:cNvSpPr/>
          <p:nvPr/>
        </p:nvSpPr>
        <p:spPr>
          <a:xfrm>
            <a:off x="2653685" y="4594886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E10D5E4-90FC-4A43-A11C-FFFFA9B256AC}"/>
              </a:ext>
            </a:extLst>
          </p:cNvPr>
          <p:cNvSpPr/>
          <p:nvPr/>
        </p:nvSpPr>
        <p:spPr>
          <a:xfrm>
            <a:off x="2122045" y="5331488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BFF995C-6ED9-41E1-8A1B-AA385CB12C2D}"/>
              </a:ext>
            </a:extLst>
          </p:cNvPr>
          <p:cNvSpPr/>
          <p:nvPr/>
        </p:nvSpPr>
        <p:spPr>
          <a:xfrm>
            <a:off x="1878607" y="6044017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4925A31-78AE-43A9-BEBF-C97C2AA880B3}"/>
              </a:ext>
            </a:extLst>
          </p:cNvPr>
          <p:cNvSpPr/>
          <p:nvPr/>
        </p:nvSpPr>
        <p:spPr>
          <a:xfrm>
            <a:off x="6104467" y="2359110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AB3CC8D-9C9F-49E2-8507-09893CBBB152}"/>
              </a:ext>
            </a:extLst>
          </p:cNvPr>
          <p:cNvSpPr/>
          <p:nvPr/>
        </p:nvSpPr>
        <p:spPr>
          <a:xfrm>
            <a:off x="6724063" y="3022465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4C8AE96-D772-4FC7-9ADE-7A9B0F272D14}"/>
              </a:ext>
            </a:extLst>
          </p:cNvPr>
          <p:cNvSpPr/>
          <p:nvPr/>
        </p:nvSpPr>
        <p:spPr>
          <a:xfrm>
            <a:off x="7103534" y="3722990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FF837F3-CFE5-407E-9113-E4BDD66DA9B4}"/>
              </a:ext>
            </a:extLst>
          </p:cNvPr>
          <p:cNvSpPr/>
          <p:nvPr/>
        </p:nvSpPr>
        <p:spPr>
          <a:xfrm>
            <a:off x="7622771" y="4446808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865387A-23DD-405D-BCEB-0D00ECAAD19B}"/>
              </a:ext>
            </a:extLst>
          </p:cNvPr>
          <p:cNvSpPr/>
          <p:nvPr/>
        </p:nvSpPr>
        <p:spPr>
          <a:xfrm>
            <a:off x="8142143" y="5139043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451FE51-9D9B-4593-B392-239CEC7B9D30}"/>
              </a:ext>
            </a:extLst>
          </p:cNvPr>
          <p:cNvSpPr/>
          <p:nvPr/>
        </p:nvSpPr>
        <p:spPr>
          <a:xfrm>
            <a:off x="8458200" y="5949157"/>
            <a:ext cx="1354666" cy="524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3500BV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="" xmlns:a16="http://schemas.microsoft.com/office/drawing/2014/main" id="{05A9DF51-2C08-4E09-9F99-2CC8A1EC7BBB}"/>
                  </a:ext>
                </a:extLst>
              </p14:cNvPr>
              <p14:cNvContentPartPr/>
              <p14:nvPr/>
            </p14:nvContentPartPr>
            <p14:xfrm>
              <a:off x="1016867" y="2175720"/>
              <a:ext cx="240" cy="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5A9DF51-2C08-4E09-9F99-2CC8A1EC7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947" y="2167800"/>
                <a:ext cx="16080" cy="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="" xmlns:a16="http://schemas.microsoft.com/office/drawing/2014/main" id="{01FBE58A-B423-490D-AD2D-C80072ADFB60}"/>
                  </a:ext>
                </a:extLst>
              </p14:cNvPr>
              <p14:cNvContentPartPr/>
              <p14:nvPr/>
            </p14:nvContentPartPr>
            <p14:xfrm>
              <a:off x="5323547" y="21261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1FBE58A-B423-490D-AD2D-C80072ADFB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1667" y="2114280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1FEB5F5-0FBB-4776-9D97-6D6757692B05}"/>
              </a:ext>
            </a:extLst>
          </p:cNvPr>
          <p:cNvSpPr txBox="1"/>
          <p:nvPr/>
        </p:nvSpPr>
        <p:spPr>
          <a:xfrm>
            <a:off x="3525752" y="1576449"/>
            <a:ext cx="157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21000 BV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9C8C83F-9550-4111-AD90-6E66EF75D054}"/>
              </a:ext>
            </a:extLst>
          </p:cNvPr>
          <p:cNvSpPr txBox="1"/>
          <p:nvPr/>
        </p:nvSpPr>
        <p:spPr>
          <a:xfrm>
            <a:off x="6595479" y="1565264"/>
            <a:ext cx="145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21000 BV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0499B7E-281E-4D8F-B6BE-9218666C3F4E}"/>
              </a:ext>
            </a:extLst>
          </p:cNvPr>
          <p:cNvSpPr txBox="1"/>
          <p:nvPr/>
        </p:nvSpPr>
        <p:spPr>
          <a:xfrm>
            <a:off x="3525753" y="2359110"/>
            <a:ext cx="428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0182F45-EF28-4E3A-91E7-16AE38A7703A}"/>
              </a:ext>
            </a:extLst>
          </p:cNvPr>
          <p:cNvSpPr txBox="1"/>
          <p:nvPr/>
        </p:nvSpPr>
        <p:spPr>
          <a:xfrm>
            <a:off x="3103986" y="3091354"/>
            <a:ext cx="45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6CDECCE-D212-420D-9E67-40B64E8F62C6}"/>
              </a:ext>
            </a:extLst>
          </p:cNvPr>
          <p:cNvSpPr txBox="1"/>
          <p:nvPr/>
        </p:nvSpPr>
        <p:spPr>
          <a:xfrm>
            <a:off x="2675865" y="3841866"/>
            <a:ext cx="42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6CF9FFF-1C7E-40C3-B8DC-D320E6847509}"/>
              </a:ext>
            </a:extLst>
          </p:cNvPr>
          <p:cNvSpPr txBox="1"/>
          <p:nvPr/>
        </p:nvSpPr>
        <p:spPr>
          <a:xfrm>
            <a:off x="2122045" y="4446808"/>
            <a:ext cx="45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825E83A-9092-47C2-939F-9D191D5179E6}"/>
              </a:ext>
            </a:extLst>
          </p:cNvPr>
          <p:cNvSpPr txBox="1"/>
          <p:nvPr/>
        </p:nvSpPr>
        <p:spPr>
          <a:xfrm>
            <a:off x="1796902" y="5139043"/>
            <a:ext cx="43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2498263-2A4D-4B4B-A40A-896965378BDB}"/>
              </a:ext>
            </a:extLst>
          </p:cNvPr>
          <p:cNvSpPr txBox="1"/>
          <p:nvPr/>
        </p:nvSpPr>
        <p:spPr>
          <a:xfrm>
            <a:off x="1477926" y="5949157"/>
            <a:ext cx="31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E87BD08-C3CE-49BE-AA9B-F37EEDABFB80}"/>
              </a:ext>
            </a:extLst>
          </p:cNvPr>
          <p:cNvSpPr txBox="1"/>
          <p:nvPr/>
        </p:nvSpPr>
        <p:spPr>
          <a:xfrm>
            <a:off x="7538484" y="2175720"/>
            <a:ext cx="603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2490A41-AC14-4B86-82B8-2D85CECD7045}"/>
              </a:ext>
            </a:extLst>
          </p:cNvPr>
          <p:cNvSpPr txBox="1"/>
          <p:nvPr/>
        </p:nvSpPr>
        <p:spPr>
          <a:xfrm>
            <a:off x="8142143" y="2992392"/>
            <a:ext cx="66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DD990C9-D49A-499F-871D-9326AC942892}"/>
              </a:ext>
            </a:extLst>
          </p:cNvPr>
          <p:cNvSpPr txBox="1"/>
          <p:nvPr/>
        </p:nvSpPr>
        <p:spPr>
          <a:xfrm>
            <a:off x="8612372" y="3722990"/>
            <a:ext cx="656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B748D74-628C-4B1D-B307-5D819F4B9C32}"/>
              </a:ext>
            </a:extLst>
          </p:cNvPr>
          <p:cNvSpPr txBox="1"/>
          <p:nvPr/>
        </p:nvSpPr>
        <p:spPr>
          <a:xfrm>
            <a:off x="9144000" y="4446808"/>
            <a:ext cx="54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A4306CA-859C-4386-B71D-A756D396B791}"/>
              </a:ext>
            </a:extLst>
          </p:cNvPr>
          <p:cNvSpPr txBox="1"/>
          <p:nvPr/>
        </p:nvSpPr>
        <p:spPr>
          <a:xfrm>
            <a:off x="9686978" y="5139043"/>
            <a:ext cx="5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1E0754F-26F0-4B01-85C0-DFF9FCCB612C}"/>
              </a:ext>
            </a:extLst>
          </p:cNvPr>
          <p:cNvSpPr txBox="1"/>
          <p:nvPr/>
        </p:nvSpPr>
        <p:spPr>
          <a:xfrm>
            <a:off x="9930809" y="6044017"/>
            <a:ext cx="51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AC2325-92AB-4CCD-AAC4-DBC5D0C80166}"/>
              </a:ext>
            </a:extLst>
          </p:cNvPr>
          <p:cNvSpPr txBox="1"/>
          <p:nvPr/>
        </p:nvSpPr>
        <p:spPr>
          <a:xfrm>
            <a:off x="8577425" y="1521752"/>
            <a:ext cx="2570923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12</a:t>
            </a:r>
            <a:r>
              <a:rPr lang="zh-TW" altLang="en-US" sz="2800" dirty="0">
                <a:solidFill>
                  <a:prstClr val="white"/>
                </a:solidFill>
              </a:rPr>
              <a:t>個組織需要</a:t>
            </a:r>
            <a:r>
              <a:rPr lang="en-US" altLang="zh-TW" sz="2800" dirty="0">
                <a:solidFill>
                  <a:prstClr val="white"/>
                </a:solidFill>
              </a:rPr>
              <a:t>12</a:t>
            </a:r>
            <a:r>
              <a:rPr lang="zh-TW" altLang="en-US" sz="2800" dirty="0">
                <a:solidFill>
                  <a:prstClr val="white"/>
                </a:solidFill>
              </a:rPr>
              <a:t>個夥伴開始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ED955E-6E6A-4626-AEF7-1D7D3A7E5633}"/>
              </a:ext>
            </a:extLst>
          </p:cNvPr>
          <p:cNvSpPr txBox="1"/>
          <p:nvPr/>
        </p:nvSpPr>
        <p:spPr>
          <a:xfrm>
            <a:off x="1233890" y="2820775"/>
            <a:ext cx="18257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3500 BV x 6 = 21000 BV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EB6C5F2-1B4E-4A08-84D4-DBAAF1984BD5}"/>
              </a:ext>
            </a:extLst>
          </p:cNvPr>
          <p:cNvSpPr txBox="1"/>
          <p:nvPr/>
        </p:nvSpPr>
        <p:spPr>
          <a:xfrm>
            <a:off x="8849225" y="2919168"/>
            <a:ext cx="18371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3500 BV x 6 = 21000 BV</a:t>
            </a:r>
          </a:p>
        </p:txBody>
      </p:sp>
    </p:spTree>
    <p:extLst>
      <p:ext uri="{BB962C8B-B14F-4D97-AF65-F5344CB8AC3E}">
        <p14:creationId xmlns:p14="http://schemas.microsoft.com/office/powerpoint/2010/main" val="31213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B781DB-CB84-43E5-8A1C-A5F4679ED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1" y="147671"/>
            <a:ext cx="11623575" cy="6583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86DB52-9284-4BBB-924E-22366AEBCDFD}"/>
              </a:ext>
            </a:extLst>
          </p:cNvPr>
          <p:cNvSpPr txBox="1"/>
          <p:nvPr/>
        </p:nvSpPr>
        <p:spPr>
          <a:xfrm>
            <a:off x="0" y="27361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3.   </a:t>
            </a:r>
            <a:r>
              <a:rPr lang="en-US" sz="4000" u="sng" dirty="0">
                <a:solidFill>
                  <a:prstClr val="black"/>
                </a:solidFill>
              </a:rPr>
              <a:t>12</a:t>
            </a:r>
            <a:r>
              <a:rPr lang="zh-TW" altLang="en-US" sz="4000" u="sng" dirty="0">
                <a:solidFill>
                  <a:prstClr val="black"/>
                </a:solidFill>
              </a:rPr>
              <a:t>個組織需要</a:t>
            </a:r>
            <a:r>
              <a:rPr lang="en-US" altLang="zh-TW" sz="4000" u="sng" dirty="0">
                <a:solidFill>
                  <a:prstClr val="black"/>
                </a:solidFill>
              </a:rPr>
              <a:t>12</a:t>
            </a:r>
            <a:r>
              <a:rPr lang="zh-TW" altLang="en-US" sz="4000" u="sng" dirty="0">
                <a:solidFill>
                  <a:prstClr val="black"/>
                </a:solidFill>
              </a:rPr>
              <a:t>個夥伴開始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AD2EFB5-0868-44CB-812C-C0766011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17" y="1765921"/>
            <a:ext cx="4905825" cy="4597238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BB74E7-F436-461E-B084-89576735E646}"/>
              </a:ext>
            </a:extLst>
          </p:cNvPr>
          <p:cNvSpPr txBox="1"/>
          <p:nvPr/>
        </p:nvSpPr>
        <p:spPr>
          <a:xfrm>
            <a:off x="1471271" y="2507543"/>
            <a:ext cx="137816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16</a:t>
            </a:r>
            <a:r>
              <a:rPr lang="zh-TW" altLang="en-US" sz="2400" b="1" dirty="0">
                <a:solidFill>
                  <a:prstClr val="black"/>
                </a:solidFill>
              </a:rPr>
              <a:t>名單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B4BA52F-008A-40DB-8FF4-717A17AB78BE}"/>
              </a:ext>
            </a:extLst>
          </p:cNvPr>
          <p:cNvSpPr txBox="1"/>
          <p:nvPr/>
        </p:nvSpPr>
        <p:spPr>
          <a:xfrm>
            <a:off x="1586419" y="3245838"/>
            <a:ext cx="159352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8 FORMHD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E7C1A8D-EF3F-4974-B44C-6971CA79987D}"/>
              </a:ext>
            </a:extLst>
          </p:cNvPr>
          <p:cNvSpPr txBox="1"/>
          <p:nvPr/>
        </p:nvSpPr>
        <p:spPr>
          <a:xfrm>
            <a:off x="1836847" y="3803160"/>
            <a:ext cx="185084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4 shop.com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C06FFB5-7D16-40F4-99F1-265A6BC3A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38" y="3879688"/>
            <a:ext cx="374713" cy="3747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0279817-EB7A-4C4D-B16B-B94C4A5E5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43" y="3879688"/>
            <a:ext cx="374713" cy="3747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7ED254B-4E99-4F02-9AA4-3062AAC36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73" y="3852004"/>
            <a:ext cx="374713" cy="3747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A5613A8-07ED-4F4D-B1E3-241B489CD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03" y="3845493"/>
            <a:ext cx="374713" cy="3747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703B280-33F0-48E6-9FCE-21A2B67C6CAE}"/>
              </a:ext>
            </a:extLst>
          </p:cNvPr>
          <p:cNvSpPr txBox="1"/>
          <p:nvPr/>
        </p:nvSpPr>
        <p:spPr>
          <a:xfrm>
            <a:off x="3007456" y="4354176"/>
            <a:ext cx="95863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2 UBP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505D852-AB77-4428-9424-351A00F54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58" y="4388229"/>
            <a:ext cx="374713" cy="3747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F0EF760-B8B8-45E0-82AA-D81473BC2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84" y="4386160"/>
            <a:ext cx="374713" cy="3747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E5D2DE1-DEE1-4467-A22D-CFAA56310F7E}"/>
              </a:ext>
            </a:extLst>
          </p:cNvPr>
          <p:cNvSpPr txBox="1"/>
          <p:nvPr/>
        </p:nvSpPr>
        <p:spPr>
          <a:xfrm>
            <a:off x="2304890" y="5790282"/>
            <a:ext cx="192442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zh-TW" altLang="en-US" dirty="0">
                <a:solidFill>
                  <a:prstClr val="black"/>
                </a:solidFill>
              </a:rPr>
              <a:t>成為夥伴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13C0601-76A5-447A-A857-D5FA653620F2}"/>
              </a:ext>
            </a:extLst>
          </p:cNvPr>
          <p:cNvSpPr txBox="1"/>
          <p:nvPr/>
        </p:nvSpPr>
        <p:spPr>
          <a:xfrm>
            <a:off x="7535536" y="1974143"/>
            <a:ext cx="435244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16 x 12 = 192 </a:t>
            </a:r>
            <a:r>
              <a:rPr lang="zh-TW" altLang="en-US" sz="2800" dirty="0">
                <a:solidFill>
                  <a:prstClr val="black"/>
                </a:solidFill>
              </a:rPr>
              <a:t>名單</a:t>
            </a:r>
            <a:endParaRPr lang="en-US" altLang="zh-TW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zh-TW" altLang="en-US" sz="2800" dirty="0">
                <a:solidFill>
                  <a:prstClr val="black"/>
                </a:solidFill>
              </a:rPr>
              <a:t>時間 </a:t>
            </a:r>
            <a:r>
              <a:rPr lang="en-US" altLang="zh-TW" sz="2800" dirty="0">
                <a:solidFill>
                  <a:prstClr val="black"/>
                </a:solidFill>
              </a:rPr>
              <a:t>: 10 </a:t>
            </a:r>
            <a:r>
              <a:rPr lang="zh-TW" altLang="en-US" sz="2800" dirty="0">
                <a:solidFill>
                  <a:prstClr val="black"/>
                </a:solidFill>
              </a:rPr>
              <a:t>年 </a:t>
            </a:r>
            <a:r>
              <a:rPr lang="en-US" altLang="zh-TW" sz="2800" dirty="0">
                <a:solidFill>
                  <a:prstClr val="black"/>
                </a:solidFill>
              </a:rPr>
              <a:t>(</a:t>
            </a:r>
            <a:r>
              <a:rPr lang="en-US" altLang="zh-TW" sz="2800" u="sng" dirty="0">
                <a:solidFill>
                  <a:prstClr val="black"/>
                </a:solidFill>
              </a:rPr>
              <a:t>120</a:t>
            </a:r>
            <a:r>
              <a:rPr lang="zh-TW" altLang="en-US" sz="2800" u="sng" dirty="0">
                <a:solidFill>
                  <a:prstClr val="black"/>
                </a:solidFill>
              </a:rPr>
              <a:t>月</a:t>
            </a:r>
            <a:r>
              <a:rPr lang="en-US" altLang="zh-TW" sz="2800" dirty="0">
                <a:solidFill>
                  <a:prstClr val="black"/>
                </a:solidFill>
              </a:rPr>
              <a:t>)</a:t>
            </a:r>
          </a:p>
          <a:p>
            <a:endParaRPr lang="en-US" altLang="zh-TW" sz="2800" dirty="0">
              <a:solidFill>
                <a:prstClr val="black"/>
              </a:solidFill>
            </a:endParaRPr>
          </a:p>
          <a:p>
            <a:r>
              <a:rPr lang="en-US" altLang="zh-TW" sz="2800" u="sng" dirty="0">
                <a:solidFill>
                  <a:prstClr val="black"/>
                </a:solidFill>
              </a:rPr>
              <a:t>4 BDC  </a:t>
            </a:r>
            <a:r>
              <a:rPr lang="en-US" altLang="zh-TW" sz="2800" dirty="0">
                <a:solidFill>
                  <a:prstClr val="black"/>
                </a:solidFill>
              </a:rPr>
              <a:t>x 192</a:t>
            </a:r>
            <a:r>
              <a:rPr lang="zh-TW" altLang="en-US" sz="2800" dirty="0">
                <a:solidFill>
                  <a:prstClr val="black"/>
                </a:solidFill>
              </a:rPr>
              <a:t>名單</a:t>
            </a:r>
            <a:r>
              <a:rPr lang="en-US" altLang="zh-TW" sz="2800" dirty="0">
                <a:solidFill>
                  <a:prstClr val="black"/>
                </a:solidFill>
              </a:rPr>
              <a:t> / 120</a:t>
            </a:r>
            <a:r>
              <a:rPr lang="zh-TW" altLang="en-US" sz="2800" dirty="0">
                <a:solidFill>
                  <a:prstClr val="black"/>
                </a:solidFill>
              </a:rPr>
              <a:t>月</a:t>
            </a:r>
            <a:endParaRPr lang="en-US" altLang="zh-TW" sz="2800" dirty="0">
              <a:solidFill>
                <a:prstClr val="black"/>
              </a:solidFill>
            </a:endParaRPr>
          </a:p>
          <a:p>
            <a:r>
              <a:rPr lang="en-US" altLang="zh-TW" sz="2800" dirty="0">
                <a:solidFill>
                  <a:prstClr val="black"/>
                </a:solidFill>
              </a:rPr>
              <a:t>= 6.4</a:t>
            </a:r>
            <a:r>
              <a:rPr lang="zh-TW" altLang="en-US" sz="2800" dirty="0">
                <a:solidFill>
                  <a:prstClr val="black"/>
                </a:solidFill>
              </a:rPr>
              <a:t>名單</a:t>
            </a:r>
            <a:r>
              <a:rPr lang="en-US" altLang="zh-TW" sz="2800" dirty="0">
                <a:solidFill>
                  <a:prstClr val="black"/>
                </a:solidFill>
              </a:rPr>
              <a:t>/</a:t>
            </a:r>
            <a:r>
              <a:rPr lang="zh-TW" altLang="en-US" sz="2800" dirty="0">
                <a:solidFill>
                  <a:prstClr val="black"/>
                </a:solidFill>
              </a:rPr>
              <a:t>月</a:t>
            </a:r>
            <a:endParaRPr lang="en-US" altLang="zh-TW" sz="2800" dirty="0">
              <a:solidFill>
                <a:prstClr val="black"/>
              </a:solidFill>
            </a:endParaRPr>
          </a:p>
          <a:p>
            <a:endParaRPr lang="en-US" altLang="zh-TW" sz="20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6.4/4</a:t>
            </a:r>
            <a:r>
              <a:rPr lang="zh-TW" altLang="en-US" sz="2400" dirty="0">
                <a:solidFill>
                  <a:prstClr val="black"/>
                </a:solidFill>
              </a:rPr>
              <a:t>星期</a:t>
            </a:r>
            <a:r>
              <a:rPr lang="zh-TW" altLang="en-US" sz="2800" dirty="0">
                <a:solidFill>
                  <a:prstClr val="black"/>
                </a:solidFill>
              </a:rPr>
              <a:t> </a:t>
            </a:r>
            <a:r>
              <a:rPr lang="en-US" altLang="zh-TW" sz="2800" dirty="0">
                <a:solidFill>
                  <a:prstClr val="black"/>
                </a:solidFill>
              </a:rPr>
              <a:t>= 1.6/</a:t>
            </a:r>
            <a:r>
              <a:rPr lang="zh-TW" altLang="en-US" sz="2400" dirty="0">
                <a:solidFill>
                  <a:prstClr val="black"/>
                </a:solidFill>
              </a:rPr>
              <a:t>星期</a:t>
            </a:r>
            <a:endParaRPr lang="en-US" altLang="zh-TW" sz="24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964AECE-F111-4BB1-87AE-A756DEED9A02}"/>
              </a:ext>
            </a:extLst>
          </p:cNvPr>
          <p:cNvSpPr txBox="1"/>
          <p:nvPr/>
        </p:nvSpPr>
        <p:spPr>
          <a:xfrm>
            <a:off x="7764945" y="5649920"/>
            <a:ext cx="35603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prstClr val="white"/>
                </a:solidFill>
              </a:rPr>
              <a:t>每星期接觸 </a:t>
            </a:r>
            <a:r>
              <a:rPr lang="en-US" altLang="zh-TW" sz="3200" b="1" dirty="0">
                <a:solidFill>
                  <a:prstClr val="white"/>
                </a:solidFill>
              </a:rPr>
              <a:t>1.6 </a:t>
            </a:r>
            <a:r>
              <a:rPr lang="zh-TW" altLang="en-US" sz="3200" b="1" dirty="0">
                <a:solidFill>
                  <a:prstClr val="white"/>
                </a:solidFill>
              </a:rPr>
              <a:t>人</a:t>
            </a:r>
            <a:endParaRPr lang="en-US" sz="32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55" y="811402"/>
            <a:ext cx="1172411" cy="15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9BD5680-3A2B-4B9F-8E41-1C074031B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44" y="5638797"/>
            <a:ext cx="647385" cy="647385"/>
          </a:xfrm>
          <a:prstGeom prst="rect">
            <a:avLst/>
          </a:prstGeom>
          <a:solidFill>
            <a:srgbClr val="FF0000">
              <a:alpha val="95000"/>
            </a:srgbClr>
          </a:solidFill>
        </p:spPr>
      </p:pic>
      <p:sp>
        <p:nvSpPr>
          <p:cNvPr id="2" name="Rectangle 1"/>
          <p:cNvSpPr/>
          <p:nvPr/>
        </p:nvSpPr>
        <p:spPr>
          <a:xfrm>
            <a:off x="0" y="104196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12</a:t>
            </a:r>
            <a:r>
              <a:rPr lang="zh-TW" altLang="en-US" sz="3200" b="1" dirty="0">
                <a:solidFill>
                  <a:srgbClr val="FF0000"/>
                </a:solidFill>
              </a:rPr>
              <a:t>夥伴可由多少名單而來 </a:t>
            </a:r>
            <a:r>
              <a:rPr lang="en-US" altLang="zh-TW" sz="3200" b="1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86394" y="2743593"/>
            <a:ext cx="2956510" cy="400878"/>
            <a:chOff x="3286394" y="2743593"/>
            <a:chExt cx="2956510" cy="400878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726DD97-D12D-4494-B23D-9A0019ED8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282" y="2753391"/>
              <a:ext cx="374713" cy="3747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83DEACB-1285-415E-B314-082684BAF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519" y="2765252"/>
              <a:ext cx="374713" cy="3747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00E0B29-F3C8-427B-8234-81C272517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01" y="2764408"/>
              <a:ext cx="374713" cy="3747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36F07EB0-BE90-48A1-8132-B6F04AA4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403" y="2763340"/>
              <a:ext cx="374713" cy="37471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8C041D0-D5F8-4DEF-8E6D-68C05D42A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720" y="2754610"/>
              <a:ext cx="389861" cy="38986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B272F83-D5E3-4CD9-93E9-988F6852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46479" y="2743593"/>
              <a:ext cx="445719" cy="38986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8DE11A71-7D0E-45A6-BAF1-4541BDC3B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394" y="2758741"/>
              <a:ext cx="374713" cy="37471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6B272F83-D5E3-4CD9-93E9-988F6852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97185" y="2752772"/>
              <a:ext cx="445719" cy="38986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295885" y="2342715"/>
            <a:ext cx="2956510" cy="400878"/>
            <a:chOff x="3286394" y="2743593"/>
            <a:chExt cx="2956510" cy="400878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8726DD97-D12D-4494-B23D-9A0019ED8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282" y="2753391"/>
              <a:ext cx="374713" cy="37471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783DEACB-1285-415E-B314-082684BAF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519" y="2765252"/>
              <a:ext cx="374713" cy="37471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200E0B29-F3C8-427B-8234-81C272517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01" y="2764408"/>
              <a:ext cx="374713" cy="37471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36F07EB0-BE90-48A1-8132-B6F04AA4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403" y="2763340"/>
              <a:ext cx="374713" cy="37471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8C041D0-D5F8-4DEF-8E6D-68C05D42A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720" y="2754610"/>
              <a:ext cx="389861" cy="38986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6B272F83-D5E3-4CD9-93E9-988F6852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46479" y="2743593"/>
              <a:ext cx="445719" cy="38986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8DE11A71-7D0E-45A6-BAF1-4541BDC3B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394" y="2758741"/>
              <a:ext cx="374713" cy="37471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6B272F83-D5E3-4CD9-93E9-988F6852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97185" y="2752772"/>
              <a:ext cx="445719" cy="38986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3285018" y="3296871"/>
            <a:ext cx="2956510" cy="400878"/>
            <a:chOff x="3286394" y="2743593"/>
            <a:chExt cx="2956510" cy="400878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8726DD97-D12D-4494-B23D-9A0019ED8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282" y="2753391"/>
              <a:ext cx="374713" cy="37471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783DEACB-1285-415E-B314-082684BAF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519" y="2765252"/>
              <a:ext cx="374713" cy="37471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200E0B29-F3C8-427B-8234-81C272517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01" y="2764408"/>
              <a:ext cx="374713" cy="37471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36F07EB0-BE90-48A1-8132-B6F04AA4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403" y="2763340"/>
              <a:ext cx="374713" cy="37471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E8C041D0-D5F8-4DEF-8E6D-68C05D42A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720" y="2754610"/>
              <a:ext cx="389861" cy="38986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6B272F83-D5E3-4CD9-93E9-988F6852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46479" y="2743593"/>
              <a:ext cx="445719" cy="38986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8DE11A71-7D0E-45A6-BAF1-4541BDC3B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394" y="2758741"/>
              <a:ext cx="374713" cy="37471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6B272F83-D5E3-4CD9-93E9-988F6852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97185" y="2752772"/>
              <a:ext cx="445719" cy="389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3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16FB198-424C-A74C-9408-F848F3C6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792"/>
            <a:ext cx="12192000" cy="70290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Little Kero</a:t>
            </a:r>
          </a:p>
        </p:txBody>
      </p:sp>
    </p:spTree>
    <p:extLst>
      <p:ext uri="{BB962C8B-B14F-4D97-AF65-F5344CB8AC3E}">
        <p14:creationId xmlns:p14="http://schemas.microsoft.com/office/powerpoint/2010/main" val="1689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19" descr="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96" y="-40730"/>
            <a:ext cx="9149905" cy="723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74825" y="-26988"/>
            <a:ext cx="8713788" cy="10156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ea typeface="微軟正黑體" panose="020B0604030504040204" pitchFamily="34" charset="-120"/>
              </a:rPr>
              <a:t>KERO</a:t>
            </a:r>
            <a:r>
              <a:rPr lang="zh-TW" altLang="en-US" sz="6000" b="1" dirty="0">
                <a:solidFill>
                  <a:prstClr val="white"/>
                </a:solidFill>
                <a:ea typeface="微軟正黑體" panose="020B0604030504040204" pitchFamily="34" charset="-120"/>
              </a:rPr>
              <a:t>的夢想版圖</a:t>
            </a:r>
            <a:endParaRPr lang="en-US" sz="6000" b="1" dirty="0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6C9B2962-706C-A14E-9AFB-26CEA9A50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1293527"/>
            <a:ext cx="3426169" cy="2558206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="" xmlns:a16="http://schemas.microsoft.com/office/drawing/2014/main" id="{DFE74BBA-0947-794C-80B3-3F93FB90F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69" y="4392404"/>
            <a:ext cx="3047928" cy="2285946"/>
          </a:xfrm>
          <a:prstGeom prst="rect">
            <a:avLst/>
          </a:prstGeom>
        </p:spPr>
      </p:pic>
      <p:pic>
        <p:nvPicPr>
          <p:cNvPr id="29" name="Picture 14">
            <a:extLst>
              <a:ext uri="{FF2B5EF4-FFF2-40B4-BE49-F238E27FC236}">
                <a16:creationId xmlns="" xmlns:a16="http://schemas.microsoft.com/office/drawing/2014/main" id="{1329A122-53A1-5845-BACA-8EF9D5A72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1190689"/>
            <a:ext cx="3685180" cy="276388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55FB13E4-FB2A-ED4E-ACFA-60BCA332C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4351047"/>
            <a:ext cx="3158217" cy="2368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51EB2E-7715-4F8C-BF39-E21CB7232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12" y="4021754"/>
            <a:ext cx="3082740" cy="30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A96C89A-D4FA-5747-9FD1-FE0F4EAF7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592" y="2060850"/>
            <a:ext cx="6911618" cy="3011736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zh-Hant" altLang="en-US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與媽媽環遊世界 </a:t>
            </a:r>
            <a:r>
              <a:rPr lang="en-US" altLang="zh-Hant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HKD </a:t>
            </a:r>
            <a:r>
              <a:rPr lang="en-US" altLang="zh-TW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35</a:t>
            </a:r>
            <a:r>
              <a:rPr lang="en-US" altLang="zh-Hant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,000/</a:t>
            </a:r>
            <a:r>
              <a:rPr lang="zh-TW" altLang="en-US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月</a:t>
            </a:r>
            <a:endParaRPr lang="en-US" altLang="zh-Hant" sz="3000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r>
              <a:rPr lang="zh-Hant" altLang="en-US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與夥伴學習 </a:t>
            </a:r>
            <a:r>
              <a:rPr lang="en-US" altLang="zh-Hant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HKD 1</a:t>
            </a:r>
            <a:r>
              <a:rPr lang="en-US" altLang="zh-TW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5</a:t>
            </a:r>
            <a:r>
              <a:rPr lang="en-US" altLang="zh-Hant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,000/</a:t>
            </a:r>
            <a:r>
              <a:rPr lang="zh-TW" altLang="en-US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月</a:t>
            </a:r>
            <a:endParaRPr lang="en-US" altLang="zh-Hant" sz="3000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r>
              <a:rPr lang="zh-Hant" altLang="en-US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回饋社會 </a:t>
            </a:r>
            <a:r>
              <a:rPr lang="en-US" altLang="zh-Hant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HKD 10,000/</a:t>
            </a:r>
            <a:r>
              <a:rPr lang="zh-TW" altLang="en-US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月</a:t>
            </a:r>
            <a:endParaRPr lang="en-US" altLang="zh-Hant" sz="3000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r>
              <a:rPr lang="zh-Hant" altLang="en-US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自己樂趣 </a:t>
            </a:r>
            <a:r>
              <a:rPr lang="en-US" altLang="zh-Hant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HKD </a:t>
            </a:r>
            <a:r>
              <a:rPr lang="en-US" altLang="zh-TW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10</a:t>
            </a:r>
            <a:r>
              <a:rPr lang="en-US" altLang="zh-Hant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,000/</a:t>
            </a:r>
            <a:r>
              <a:rPr lang="zh-TW" altLang="en-US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月</a:t>
            </a:r>
            <a:endParaRPr lang="en-US" altLang="zh-Hant" sz="3000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r>
              <a:rPr lang="zh-Hant" altLang="en-US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房屋需要 </a:t>
            </a:r>
            <a:r>
              <a:rPr lang="en-US" altLang="zh-Hant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HKD </a:t>
            </a:r>
            <a:r>
              <a:rPr lang="en-US" altLang="zh-TW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6</a:t>
            </a:r>
            <a:r>
              <a:rPr lang="en-US" altLang="zh-Hant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0,000/</a:t>
            </a:r>
            <a:r>
              <a:rPr lang="zh-TW" altLang="en-US" sz="3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月</a:t>
            </a:r>
            <a:endParaRPr lang="en-US" altLang="zh-Hant" sz="3000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8C9C00A-BF8A-9A40-9ECC-F97D1A39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75" y="658582"/>
            <a:ext cx="7543800" cy="1117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Kero</a:t>
            </a:r>
            <a:r>
              <a:rPr lang="zh-TW" altLang="en-US" sz="6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的</a:t>
            </a:r>
            <a:r>
              <a:rPr lang="zh-Hant" altLang="en-US" sz="60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目標量化</a:t>
            </a:r>
            <a:endParaRPr lang="en-US" sz="6000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02E56A-461B-4A3F-A62D-22B86A0FAA5D}"/>
              </a:ext>
            </a:extLst>
          </p:cNvPr>
          <p:cNvSpPr txBox="1"/>
          <p:nvPr/>
        </p:nvSpPr>
        <p:spPr>
          <a:xfrm>
            <a:off x="2408263" y="5072585"/>
            <a:ext cx="6956074" cy="86177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solidFill>
                  <a:prstClr val="white"/>
                </a:solidFill>
                <a:ea typeface="微軟正黑體" panose="020B0604030504040204" pitchFamily="34" charset="-120"/>
              </a:rPr>
              <a:t>每月總數</a:t>
            </a:r>
            <a:r>
              <a:rPr lang="en-HK" sz="5000" dirty="0">
                <a:solidFill>
                  <a:prstClr val="white"/>
                </a:solidFill>
                <a:ea typeface="微軟正黑體" panose="020B0604030504040204" pitchFamily="34" charset="-120"/>
              </a:rPr>
              <a:t>: </a:t>
            </a:r>
            <a:r>
              <a:rPr lang="en-HK" sz="5000" b="1" u="sng" dirty="0">
                <a:solidFill>
                  <a:prstClr val="white"/>
                </a:solidFill>
                <a:ea typeface="微軟正黑體" panose="020B0604030504040204" pitchFamily="34" charset="-120"/>
              </a:rPr>
              <a:t>HKD</a:t>
            </a:r>
            <a:r>
              <a:rPr lang="en-US" altLang="zh-TW" sz="5000" b="1" u="sng" dirty="0">
                <a:solidFill>
                  <a:prstClr val="white"/>
                </a:solidFill>
                <a:ea typeface="微軟正黑體" panose="020B0604030504040204" pitchFamily="34" charset="-120"/>
              </a:rPr>
              <a:t>130,000</a:t>
            </a:r>
            <a:endParaRPr lang="en-HK" sz="5000" b="1" u="sng" dirty="0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6" name="Picture 5" descr="A hand holding a remote control&#10;&#10;Description generated with very high confidence">
            <a:extLst>
              <a:ext uri="{FF2B5EF4-FFF2-40B4-BE49-F238E27FC236}">
                <a16:creationId xmlns="" xmlns:a16="http://schemas.microsoft.com/office/drawing/2014/main" id="{294CD5AA-562A-46AA-9DEC-27F877CD6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080" y="1530650"/>
            <a:ext cx="2944427" cy="27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B87FB9-5E2F-4AA3-BAA9-99C23E57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                        每日</a:t>
            </a:r>
            <a:r>
              <a:rPr lang="en-US" altLang="zh-TW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周行動清單</a:t>
            </a:r>
            <a:r>
              <a:rPr lang="en-US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/>
            </a:r>
            <a:br>
              <a:rPr lang="en-US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</a:br>
            <a:endParaRPr lang="en-US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C1E572-320E-4D69-A097-FE5D5B6E2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6" t="14029" r="20962" b="7975"/>
          <a:stretch/>
        </p:blipFill>
        <p:spPr>
          <a:xfrm>
            <a:off x="264405" y="1150862"/>
            <a:ext cx="7425368" cy="5078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D40983-15AB-4FF7-B45E-605DEE6A1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01" t="12753" r="19357" b="6245"/>
          <a:stretch/>
        </p:blipFill>
        <p:spPr>
          <a:xfrm>
            <a:off x="5100397" y="1608463"/>
            <a:ext cx="7091603" cy="50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20914" r="10838" b="8784"/>
          <a:stretch/>
        </p:blipFill>
        <p:spPr>
          <a:xfrm>
            <a:off x="1040525" y="2158321"/>
            <a:ext cx="3925614" cy="272231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49518" y="5108028"/>
            <a:ext cx="190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昔日</a:t>
            </a:r>
            <a:endParaRPr lang="zh-HK" altLang="en-US" sz="4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14745" y="5108028"/>
            <a:ext cx="208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今日</a:t>
            </a:r>
            <a:endParaRPr lang="zh-HK" altLang="en-US" sz="4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64877005-550E-4E79-8384-F5CA9C2BF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15075" r="5181" b="22457"/>
          <a:stretch/>
        </p:blipFill>
        <p:spPr>
          <a:xfrm>
            <a:off x="5874529" y="2192519"/>
            <a:ext cx="5296049" cy="26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96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ater, small, outdoor, nature&#10;&#10;Description generated with high confidence">
            <a:extLst>
              <a:ext uri="{FF2B5EF4-FFF2-40B4-BE49-F238E27FC236}">
                <a16:creationId xmlns="" xmlns:a16="http://schemas.microsoft.com/office/drawing/2014/main" id="{E37AEE22-5D71-46F4-BABE-E0E8742B7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685707"/>
            <a:ext cx="6629836" cy="5303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669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E59FD9-FAD0-406A-8001-D06FF71F5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5575"/>
            <a:ext cx="12192000" cy="1174387"/>
          </a:xfrm>
          <a:solidFill>
            <a:schemeClr val="tx1">
              <a:alpha val="40000"/>
            </a:schemeClr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夢想與目標規劃</a:t>
            </a:r>
            <a:endParaRPr lang="en-US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62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D224D6B-9CC7-4398-9706-96B8BAEA0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22" t="10168" r="27634" b="12986"/>
          <a:stretch/>
        </p:blipFill>
        <p:spPr>
          <a:xfrm>
            <a:off x="311769" y="297075"/>
            <a:ext cx="3270330" cy="3514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461F3A-CD36-4313-B876-11CFD1F87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10" t="13421" r="11262" b="9823"/>
          <a:stretch/>
        </p:blipFill>
        <p:spPr>
          <a:xfrm>
            <a:off x="3194891" y="1762700"/>
            <a:ext cx="8705029" cy="46873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98F88C52-411E-4802-8D05-F51C1C31BABC}"/>
              </a:ext>
            </a:extLst>
          </p:cNvPr>
          <p:cNvSpPr/>
          <p:nvPr/>
        </p:nvSpPr>
        <p:spPr>
          <a:xfrm>
            <a:off x="5847350" y="1800510"/>
            <a:ext cx="3649189" cy="84204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AA583A6-AE2B-464E-A04A-BC099B313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36" y="1368105"/>
            <a:ext cx="4636265" cy="3421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44B3F05-301D-4329-ADCC-8E5CDBA00506}"/>
              </a:ext>
            </a:extLst>
          </p:cNvPr>
          <p:cNvSpPr txBox="1"/>
          <p:nvPr/>
        </p:nvSpPr>
        <p:spPr>
          <a:xfrm>
            <a:off x="956187" y="1470691"/>
            <a:ext cx="4508179" cy="255454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prstClr val="white"/>
                </a:solidFill>
                <a:ea typeface="微軟正黑體" panose="020B0604030504040204" pitchFamily="34" charset="-120"/>
              </a:rPr>
              <a:t>當被問到你知道你的夢想是甚麼時，你可以回答</a:t>
            </a:r>
            <a:endParaRPr lang="en-US" altLang="zh-TW" sz="4000" dirty="0">
              <a:solidFill>
                <a:prstClr val="white"/>
              </a:solidFill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solidFill>
                  <a:prstClr val="white"/>
                </a:solidFill>
                <a:ea typeface="微軟正黑體" panose="020B0604030504040204" pitchFamily="34" charset="-120"/>
              </a:rPr>
              <a:t>「是，我知道」嗎？</a:t>
            </a:r>
            <a:endParaRPr lang="en-US" altLang="zh-TW" sz="4000" dirty="0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39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E5A148-1963-47FA-922E-2AE58F39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090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甚麼是夢想 </a:t>
            </a:r>
            <a:r>
              <a:rPr lang="en-US" altLang="zh-TW" sz="50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?</a:t>
            </a:r>
            <a:endParaRPr lang="en-US" sz="50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8" name="Picture 7" descr="A picture containing indoor, wall, person, sitting&#10;&#10;Description generated with very high confidence">
            <a:extLst>
              <a:ext uri="{FF2B5EF4-FFF2-40B4-BE49-F238E27FC236}">
                <a16:creationId xmlns="" xmlns:a16="http://schemas.microsoft.com/office/drawing/2014/main" id="{3262F7A7-3C8F-481C-9C61-08B7AE903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1" y="1745663"/>
            <a:ext cx="4015001" cy="2256048"/>
          </a:xfrm>
          <a:prstGeom prst="rect">
            <a:avLst/>
          </a:prstGeom>
        </p:spPr>
      </p:pic>
      <p:pic>
        <p:nvPicPr>
          <p:cNvPr id="10" name="Picture 9" descr="A person in a red shirt&#10;&#10;Description generated with high confidence">
            <a:extLst>
              <a:ext uri="{FF2B5EF4-FFF2-40B4-BE49-F238E27FC236}">
                <a16:creationId xmlns="" xmlns:a16="http://schemas.microsoft.com/office/drawing/2014/main" id="{300DBFD5-9660-4BFA-A50C-91E373F35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-1887" r="11224" b="4797"/>
          <a:stretch/>
        </p:blipFill>
        <p:spPr>
          <a:xfrm>
            <a:off x="4180419" y="2619655"/>
            <a:ext cx="4262034" cy="3350157"/>
          </a:xfrm>
          <a:prstGeom prst="rect">
            <a:avLst/>
          </a:prstGeom>
        </p:spPr>
      </p:pic>
      <p:pic>
        <p:nvPicPr>
          <p:cNvPr id="1026" name="Picture 2" descr="C:\Users\chelsiel\Downloads\14ad03165132d681c70ea4bdffed4eef5f89cfec_sleeping_baby_b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987" y="2390653"/>
            <a:ext cx="3172859" cy="211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9F512-AE60-4DBE-AC6D-F452FA0B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1501CF11-C709-458D-B0C3-E6B96CFDD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0" y="154235"/>
            <a:ext cx="11761119" cy="6615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83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31504" y="0"/>
            <a:ext cx="8928992" cy="6858000"/>
          </a:xfrm>
        </p:spPr>
        <p:txBody>
          <a:bodyPr>
            <a:normAutofit/>
          </a:bodyPr>
          <a:lstStyle/>
          <a:p>
            <a:r>
              <a:rPr lang="zh-HK" altLang="en-US" sz="73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夢想</a:t>
            </a:r>
            <a:r>
              <a:rPr lang="zh-TW" altLang="en-US" sz="73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版圖</a:t>
            </a:r>
            <a:r>
              <a:rPr lang="en-US" altLang="zh-TW" sz="73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/>
            </a:r>
            <a:br>
              <a:rPr lang="en-US" altLang="zh-TW" sz="73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</a:br>
            <a:r>
              <a:rPr lang="en-US" altLang="zh-TW" sz="73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90</a:t>
            </a:r>
            <a:r>
              <a:rPr lang="zh-TW" altLang="en-US" sz="73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後夥伴－－</a:t>
            </a:r>
            <a:r>
              <a:rPr lang="en-US" altLang="zh-HK" sz="100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Lam</a:t>
            </a:r>
            <a:endParaRPr lang="zh-HK" altLang="en-US" sz="100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3999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50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Lam</a:t>
            </a:r>
            <a:r>
              <a:rPr lang="zh-TW" altLang="en-US" sz="50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的</a:t>
            </a:r>
            <a:r>
              <a:rPr lang="zh-HK" altLang="en-US" sz="50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目標量化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4727848" y="2840752"/>
            <a:ext cx="2880320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000" dirty="0">
                <a:solidFill>
                  <a:prstClr val="black"/>
                </a:solidFill>
                <a:ea typeface="微軟正黑體" panose="020B0604030504040204" pitchFamily="34" charset="-120"/>
              </a:rPr>
              <a:t>十年時間</a:t>
            </a:r>
            <a:endParaRPr lang="en-US" altLang="zh-HK" sz="2000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每月</a:t>
            </a:r>
            <a:r>
              <a:rPr lang="en-US" altLang="zh-HK" sz="25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HK$270,000.00</a:t>
            </a:r>
            <a:endParaRPr lang="zh-HK" altLang="en-US" sz="2500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159896" y="1268760"/>
            <a:ext cx="208823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dirty="0">
                <a:solidFill>
                  <a:prstClr val="black"/>
                </a:solidFill>
                <a:ea typeface="微軟正黑體" panose="020B0604030504040204" pitchFamily="34" charset="-120"/>
              </a:rPr>
              <a:t>家庭開支</a:t>
            </a:r>
            <a:endParaRPr lang="en-US" altLang="zh-HK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algn="ctr"/>
            <a:r>
              <a:rPr lang="en-US" altLang="zh-HK" b="1" dirty="0">
                <a:solidFill>
                  <a:prstClr val="black"/>
                </a:solidFill>
                <a:ea typeface="微軟正黑體" panose="020B0604030504040204" pitchFamily="34" charset="-120"/>
              </a:rPr>
              <a:t>40,000</a:t>
            </a:r>
            <a:endParaRPr lang="zh-HK" altLang="en-US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991544" y="1889212"/>
            <a:ext cx="208823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dirty="0">
                <a:solidFill>
                  <a:prstClr val="black"/>
                </a:solidFill>
                <a:ea typeface="微軟正黑體" panose="020B0604030504040204" pitchFamily="34" charset="-120"/>
              </a:rPr>
              <a:t>慈善</a:t>
            </a:r>
            <a:endParaRPr lang="en-US" altLang="zh-HK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algn="ctr"/>
            <a:r>
              <a:rPr lang="en-US" altLang="zh-HK" b="1" dirty="0">
                <a:solidFill>
                  <a:prstClr val="black"/>
                </a:solidFill>
                <a:ea typeface="微軟正黑體" panose="020B0604030504040204" pitchFamily="34" charset="-120"/>
              </a:rPr>
              <a:t>100,000</a:t>
            </a:r>
            <a:endParaRPr lang="zh-HK" altLang="en-US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8184232" y="1889212"/>
            <a:ext cx="208823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black"/>
                </a:solidFill>
                <a:ea typeface="微軟正黑體" panose="020B0604030504040204" pitchFamily="34" charset="-120"/>
              </a:rPr>
              <a:t>家用</a:t>
            </a:r>
            <a:endParaRPr lang="en-US" altLang="zh-HK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algn="ctr"/>
            <a:r>
              <a:rPr lang="en-US" altLang="zh-HK" b="1" dirty="0">
                <a:solidFill>
                  <a:prstClr val="black"/>
                </a:solidFill>
                <a:ea typeface="微軟正黑體" panose="020B0604030504040204" pitchFamily="34" charset="-120"/>
              </a:rPr>
              <a:t>40,000</a:t>
            </a:r>
            <a:endParaRPr lang="zh-HK" altLang="en-US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991544" y="3861048"/>
            <a:ext cx="208823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dirty="0">
                <a:solidFill>
                  <a:prstClr val="black"/>
                </a:solidFill>
                <a:ea typeface="微軟正黑體" panose="020B0604030504040204" pitchFamily="34" charset="-120"/>
              </a:rPr>
              <a:t>供樓</a:t>
            </a:r>
            <a:endParaRPr lang="en-US" altLang="zh-HK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algn="ctr"/>
            <a:r>
              <a:rPr lang="en-US" altLang="zh-HK" b="1" dirty="0">
                <a:solidFill>
                  <a:prstClr val="black"/>
                </a:solidFill>
                <a:ea typeface="微軟正黑體" panose="020B0604030504040204" pitchFamily="34" charset="-120"/>
              </a:rPr>
              <a:t>40,000</a:t>
            </a:r>
            <a:endParaRPr lang="zh-HK" altLang="en-US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8184232" y="3933056"/>
            <a:ext cx="208823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dirty="0">
                <a:solidFill>
                  <a:prstClr val="black"/>
                </a:solidFill>
                <a:ea typeface="微軟正黑體" panose="020B0604030504040204" pitchFamily="34" charset="-120"/>
              </a:rPr>
              <a:t>團隊發展</a:t>
            </a:r>
            <a:endParaRPr lang="en-US" altLang="zh-HK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algn="ctr"/>
            <a:r>
              <a:rPr lang="en-US" altLang="zh-HK" b="1" dirty="0">
                <a:solidFill>
                  <a:prstClr val="black"/>
                </a:solidFill>
                <a:ea typeface="微軟正黑體" panose="020B0604030504040204" pitchFamily="34" charset="-120"/>
              </a:rPr>
              <a:t>20,000</a:t>
            </a:r>
            <a:endParaRPr lang="zh-HK" altLang="en-US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159896" y="5013176"/>
            <a:ext cx="208823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dirty="0">
                <a:solidFill>
                  <a:prstClr val="black"/>
                </a:solidFill>
                <a:ea typeface="微軟正黑體" panose="020B0604030504040204" pitchFamily="34" charset="-120"/>
              </a:rPr>
              <a:t>旅遊</a:t>
            </a:r>
            <a:r>
              <a:rPr lang="zh-TW" altLang="en-US" dirty="0">
                <a:solidFill>
                  <a:prstClr val="black"/>
                </a:solidFill>
                <a:ea typeface="微軟正黑體" panose="020B0604030504040204" pitchFamily="34" charset="-120"/>
              </a:rPr>
              <a:t>及</a:t>
            </a:r>
            <a:r>
              <a:rPr lang="zh-HK" altLang="en-US" dirty="0">
                <a:solidFill>
                  <a:prstClr val="black"/>
                </a:solidFill>
                <a:ea typeface="微軟正黑體" panose="020B0604030504040204" pitchFamily="34" charset="-120"/>
              </a:rPr>
              <a:t>儲蓄</a:t>
            </a:r>
            <a:endParaRPr lang="en-US" altLang="zh-HK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algn="ctr"/>
            <a:r>
              <a:rPr lang="en-US" altLang="zh-HK" b="1" dirty="0">
                <a:solidFill>
                  <a:prstClr val="black"/>
                </a:solidFill>
                <a:ea typeface="微軟正黑體" panose="020B0604030504040204" pitchFamily="34" charset="-120"/>
              </a:rPr>
              <a:t>30,000</a:t>
            </a:r>
          </a:p>
        </p:txBody>
      </p:sp>
      <p:sp>
        <p:nvSpPr>
          <p:cNvPr id="10" name="向左箭號 9"/>
          <p:cNvSpPr/>
          <p:nvPr/>
        </p:nvSpPr>
        <p:spPr>
          <a:xfrm rot="1760587">
            <a:off x="4183255" y="2657892"/>
            <a:ext cx="504056" cy="260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  <p:sp>
        <p:nvSpPr>
          <p:cNvPr id="11" name="向左箭號 10"/>
          <p:cNvSpPr/>
          <p:nvPr/>
        </p:nvSpPr>
        <p:spPr>
          <a:xfrm rot="5400000">
            <a:off x="5857782" y="2313256"/>
            <a:ext cx="504056" cy="260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向左箭號 11"/>
          <p:cNvSpPr/>
          <p:nvPr/>
        </p:nvSpPr>
        <p:spPr>
          <a:xfrm rot="8506468">
            <a:off x="7634695" y="2616918"/>
            <a:ext cx="504056" cy="260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  <p:sp>
        <p:nvSpPr>
          <p:cNvPr id="13" name="向左箭號 12"/>
          <p:cNvSpPr/>
          <p:nvPr/>
        </p:nvSpPr>
        <p:spPr>
          <a:xfrm rot="19664627">
            <a:off x="4182380" y="3975462"/>
            <a:ext cx="504056" cy="260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  <p:sp>
        <p:nvSpPr>
          <p:cNvPr id="14" name="向左箭號 13"/>
          <p:cNvSpPr/>
          <p:nvPr/>
        </p:nvSpPr>
        <p:spPr>
          <a:xfrm rot="16200000">
            <a:off x="5908064" y="4378914"/>
            <a:ext cx="504056" cy="260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  <p:sp>
        <p:nvSpPr>
          <p:cNvPr id="15" name="向左箭號 14"/>
          <p:cNvSpPr/>
          <p:nvPr/>
        </p:nvSpPr>
        <p:spPr>
          <a:xfrm rot="12152379">
            <a:off x="7634559" y="3946021"/>
            <a:ext cx="504056" cy="260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296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6371A2A-05C2-4F06-B60C-FDD4B74D9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3" y="249627"/>
            <a:ext cx="9714015" cy="6139889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587AD6B-791A-4A13-B071-D02BC572F9B4}"/>
              </a:ext>
            </a:extLst>
          </p:cNvPr>
          <p:cNvSpPr/>
          <p:nvPr/>
        </p:nvSpPr>
        <p:spPr>
          <a:xfrm>
            <a:off x="980500" y="1369898"/>
            <a:ext cx="979399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 </a:t>
            </a:r>
            <a:r>
              <a:rPr lang="zh-TW" altLang="en-US" sz="3500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以一個商業發展中心為基礎 </a:t>
            </a:r>
            <a:r>
              <a:rPr lang="en-US" altLang="zh-TW" sz="3500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HK$57,500/4</a:t>
            </a:r>
            <a:r>
              <a:rPr lang="zh-TW" altLang="en-US" sz="3500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endParaRPr lang="en-US" sz="3500" u="sng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49474B6-53F0-43D7-A99B-5A1DF2D85EBA}"/>
              </a:ext>
            </a:extLst>
          </p:cNvPr>
          <p:cNvSpPr/>
          <p:nvPr/>
        </p:nvSpPr>
        <p:spPr>
          <a:xfrm>
            <a:off x="4808538" y="2798106"/>
            <a:ext cx="2472267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商業發展中心</a:t>
            </a:r>
            <a:r>
              <a:rPr lang="en-US" altLang="zh-TW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BDC</a:t>
            </a:r>
            <a:endParaRPr lang="en-US" sz="3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1446B3-6503-495B-8270-CBCAA06D55DE}"/>
              </a:ext>
            </a:extLst>
          </p:cNvPr>
          <p:cNvSpPr txBox="1"/>
          <p:nvPr/>
        </p:nvSpPr>
        <p:spPr>
          <a:xfrm>
            <a:off x="2236430" y="3063199"/>
            <a:ext cx="2403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5000BV x 4 </a:t>
            </a:r>
          </a:p>
          <a:p>
            <a:r>
              <a:rPr 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 20000 BV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BA4EB5-13ED-481E-BCBD-1870C8454CD6}"/>
              </a:ext>
            </a:extLst>
          </p:cNvPr>
          <p:cNvSpPr txBox="1"/>
          <p:nvPr/>
        </p:nvSpPr>
        <p:spPr>
          <a:xfrm>
            <a:off x="7449448" y="3063199"/>
            <a:ext cx="2300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5000BV x 4 = 20000 BV</a:t>
            </a:r>
          </a:p>
        </p:txBody>
      </p:sp>
    </p:spTree>
    <p:extLst>
      <p:ext uri="{BB962C8B-B14F-4D97-AF65-F5344CB8AC3E}">
        <p14:creationId xmlns:p14="http://schemas.microsoft.com/office/powerpoint/2010/main" val="5547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745</Words>
  <Application>Microsoft Office PowerPoint</Application>
  <PresentationFormat>Custom</PresentationFormat>
  <Paragraphs>135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Custom Design</vt:lpstr>
      <vt:lpstr>1_Custom Design</vt:lpstr>
      <vt:lpstr>2_Custom Design</vt:lpstr>
      <vt:lpstr>4_Office Theme</vt:lpstr>
      <vt:lpstr>29_Office Theme</vt:lpstr>
      <vt:lpstr>13_Office Theme</vt:lpstr>
      <vt:lpstr>14_Office Theme</vt:lpstr>
      <vt:lpstr>PowerPoint Presentation</vt:lpstr>
      <vt:lpstr>夢想與目標規劃</vt:lpstr>
      <vt:lpstr>PowerPoint Presentation</vt:lpstr>
      <vt:lpstr>PowerPoint Presentation</vt:lpstr>
      <vt:lpstr>甚麼是夢想 ?</vt:lpstr>
      <vt:lpstr>PowerPoint Presentation</vt:lpstr>
      <vt:lpstr>夢想版圖 90後夥伴－－Lam</vt:lpstr>
      <vt:lpstr>Lam的目標量化</vt:lpstr>
      <vt:lpstr>PowerPoint Presentation</vt:lpstr>
      <vt:lpstr>PowerPoint Presentation</vt:lpstr>
      <vt:lpstr>PowerPoint Presentation</vt:lpstr>
      <vt:lpstr>PowerPoint Presentation</vt:lpstr>
      <vt:lpstr>Little Kero</vt:lpstr>
      <vt:lpstr>PowerPoint Presentation</vt:lpstr>
      <vt:lpstr>Kero的目標量化</vt:lpstr>
      <vt:lpstr>                        每日/周行動清單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Chung</dc:creator>
  <cp:lastModifiedBy>Chelsie Lee</cp:lastModifiedBy>
  <cp:revision>95</cp:revision>
  <cp:lastPrinted>2017-10-27T06:26:50Z</cp:lastPrinted>
  <dcterms:created xsi:type="dcterms:W3CDTF">2017-10-23T09:29:36Z</dcterms:created>
  <dcterms:modified xsi:type="dcterms:W3CDTF">2017-11-08T07:29:37Z</dcterms:modified>
</cp:coreProperties>
</file>